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6" r:id="rId3"/>
    <p:sldId id="267" r:id="rId4"/>
    <p:sldId id="268" r:id="rId5"/>
    <p:sldId id="269" r:id="rId6"/>
    <p:sldId id="270" r:id="rId7"/>
    <p:sldId id="261" r:id="rId8"/>
    <p:sldId id="278" r:id="rId9"/>
    <p:sldId id="272" r:id="rId10"/>
    <p:sldId id="273" r:id="rId11"/>
    <p:sldId id="274" r:id="rId12"/>
    <p:sldId id="275" r:id="rId13"/>
    <p:sldId id="271" r:id="rId14"/>
    <p:sldId id="277" r:id="rId15"/>
    <p:sldId id="25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55"/>
  </p:normalViewPr>
  <p:slideViewPr>
    <p:cSldViewPr snapToGrid="0" snapToObjects="1">
      <p:cViewPr varScale="1">
        <p:scale>
          <a:sx n="61" d="100"/>
          <a:sy n="61" d="100"/>
        </p:scale>
        <p:origin x="1428" y="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8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56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6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39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787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20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51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70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930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624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137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F8E89-5C7F-6F4C-A213-BAA469D11238}" type="datetimeFigureOut">
              <a:rPr lang="en-US" smtClean="0"/>
              <a:t>9/13/2016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AA7FC8-482D-4947-9E94-2DEF099271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184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docker.com/reference/commandline/kill" TargetMode="External"/><Relationship Id="rId3" Type="http://schemas.openxmlformats.org/officeDocument/2006/relationships/hyperlink" Target="https://docs.docker.com/reference/commandline/stop" TargetMode="External"/><Relationship Id="rId7" Type="http://schemas.openxmlformats.org/officeDocument/2006/relationships/hyperlink" Target="https://docs.docker.com/reference/commandline/wait" TargetMode="External"/><Relationship Id="rId2" Type="http://schemas.openxmlformats.org/officeDocument/2006/relationships/hyperlink" Target="https://docs.docker.com/reference/commandline/star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docker.com/engine/reference/commandline/unpause/" TargetMode="External"/><Relationship Id="rId5" Type="http://schemas.openxmlformats.org/officeDocument/2006/relationships/hyperlink" Target="https://docs.docker.com/engine/reference/commandline/pause/" TargetMode="External"/><Relationship Id="rId4" Type="http://schemas.openxmlformats.org/officeDocument/2006/relationships/hyperlink" Target="https://docs.docker.com/reference/commandline/restart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docker.com/reference/commandline/stats" TargetMode="External"/><Relationship Id="rId3" Type="http://schemas.openxmlformats.org/officeDocument/2006/relationships/hyperlink" Target="https://docs.docker.com/reference/commandline/logs" TargetMode="External"/><Relationship Id="rId7" Type="http://schemas.openxmlformats.org/officeDocument/2006/relationships/hyperlink" Target="https://docs.docker.com/reference/commandline/top" TargetMode="External"/><Relationship Id="rId2" Type="http://schemas.openxmlformats.org/officeDocument/2006/relationships/hyperlink" Target="https://docs.docker.com/reference/commandline/p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docker.com/reference/commandline/port" TargetMode="External"/><Relationship Id="rId5" Type="http://schemas.openxmlformats.org/officeDocument/2006/relationships/hyperlink" Target="https://docs.docker.com/reference/commandline/events" TargetMode="External"/><Relationship Id="rId4" Type="http://schemas.openxmlformats.org/officeDocument/2006/relationships/hyperlink" Target="https://docs.docker.com/reference/commandline/inspect" TargetMode="External"/><Relationship Id="rId9" Type="http://schemas.openxmlformats.org/officeDocument/2006/relationships/hyperlink" Target="https://docs.docker.com/reference/commandline/dif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reference/builder/#from" TargetMode="External"/><Relationship Id="rId2" Type="http://schemas.openxmlformats.org/officeDocument/2006/relationships/hyperlink" Target="https://docs.docker.com/reference/builder/#dockerignore-file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engine/reference/commandline/rename/" TargetMode="External"/><Relationship Id="rId2" Type="http://schemas.openxmlformats.org/officeDocument/2006/relationships/hyperlink" Target="https://docs.docker.com/reference/commandline/creat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docker.com/engine/reference/commandline/update/" TargetMode="External"/><Relationship Id="rId5" Type="http://schemas.openxmlformats.org/officeDocument/2006/relationships/hyperlink" Target="https://docs.docker.com/reference/commandline/rm" TargetMode="External"/><Relationship Id="rId4" Type="http://schemas.openxmlformats.org/officeDocument/2006/relationships/hyperlink" Target="https://docs.docker.com/reference/commandline/ru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90" y="191222"/>
            <a:ext cx="7772400" cy="838443"/>
          </a:xfrm>
        </p:spPr>
        <p:txBody>
          <a:bodyPr>
            <a:normAutofit/>
          </a:bodyPr>
          <a:lstStyle/>
          <a:p>
            <a:r>
              <a:rPr lang="en-US" b="1" dirty="0" smtClean="0"/>
              <a:t>What is Docker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48489" y="1321404"/>
            <a:ext cx="811921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sz="2400" b="1" dirty="0" smtClean="0"/>
              <a:t>Docker allows you to package an application with all of its dependencies into a standardized unit for software development.</a:t>
            </a:r>
          </a:p>
          <a:p>
            <a:pPr marL="342900" indent="-342900">
              <a:buFont typeface="Wingdings" charset="2"/>
              <a:buChar char="Ø"/>
            </a:pPr>
            <a:r>
              <a:rPr lang="en-US" sz="2400" b="1" dirty="0" smtClean="0"/>
              <a:t>Docker containers wrap up a piece of software in a complete filesystem that contains everything it needs to run: code, runtime, system tools, system libraries – anything you can install on a server. This guarantees that it will always run the same, regardless of the environment it is running in.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104762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Starting and Stopping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start : starts a container so it is running.</a:t>
            </a:r>
            <a:endParaRPr lang="en-US" sz="2400" b="1" dirty="0">
              <a:latin typeface="+mj-lt"/>
              <a:ea typeface="+mj-ea"/>
              <a:cs typeface="+mj-cs"/>
              <a:hlinkClick r:id="rId2"/>
            </a:endParaRPr>
          </a:p>
          <a:p>
            <a:pPr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stop : stops a running container.</a:t>
            </a:r>
            <a:endParaRPr lang="en-US" sz="2400" b="1" dirty="0">
              <a:latin typeface="+mj-lt"/>
              <a:ea typeface="+mj-ea"/>
              <a:cs typeface="+mj-cs"/>
              <a:hlinkClick r:id="rId3"/>
            </a:endParaRPr>
          </a:p>
          <a:p>
            <a:pPr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restart : stops and starts a container.</a:t>
            </a:r>
            <a:endParaRPr lang="en-US" sz="2400" b="1" dirty="0">
              <a:latin typeface="+mj-lt"/>
              <a:ea typeface="+mj-ea"/>
              <a:cs typeface="+mj-cs"/>
              <a:hlinkClick r:id="rId4"/>
            </a:endParaRPr>
          </a:p>
          <a:p>
            <a:pPr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pause : pauses a running container, "freezing" it in place.</a:t>
            </a:r>
            <a:endParaRPr lang="en-US" sz="2400" b="1" dirty="0">
              <a:latin typeface="+mj-lt"/>
              <a:ea typeface="+mj-ea"/>
              <a:cs typeface="+mj-cs"/>
              <a:hlinkClick r:id="rId5"/>
            </a:endParaRPr>
          </a:p>
          <a:p>
            <a:pPr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unpause : will unpause a running container.</a:t>
            </a:r>
            <a:endParaRPr lang="en-US" sz="2400" b="1" dirty="0">
              <a:latin typeface="+mj-lt"/>
              <a:ea typeface="+mj-ea"/>
              <a:cs typeface="+mj-cs"/>
              <a:hlinkClick r:id="rId6"/>
            </a:endParaRPr>
          </a:p>
          <a:p>
            <a:pPr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wait : blocks until running container stops.</a:t>
            </a:r>
            <a:endParaRPr lang="en-US" sz="2400" b="1" dirty="0">
              <a:latin typeface="+mj-lt"/>
              <a:ea typeface="+mj-ea"/>
              <a:cs typeface="+mj-cs"/>
              <a:hlinkClick r:id="rId7"/>
            </a:endParaRPr>
          </a:p>
          <a:p>
            <a:pPr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kill : sends a SIGKILL to a running container.</a:t>
            </a:r>
            <a:endParaRPr lang="en-US" sz="2400" b="1" dirty="0">
              <a:latin typeface="+mj-lt"/>
              <a:ea typeface="+mj-ea"/>
              <a:cs typeface="+mj-cs"/>
              <a:hlinkClick r:id="rId8"/>
            </a:endParaRPr>
          </a:p>
          <a:p>
            <a:pPr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attach : will connect to a running container.</a:t>
            </a:r>
          </a:p>
        </p:txBody>
      </p:sp>
    </p:spTree>
    <p:extLst>
      <p:ext uri="{BB962C8B-B14F-4D97-AF65-F5344CB8AC3E}">
        <p14:creationId xmlns:p14="http://schemas.microsoft.com/office/powerpoint/2010/main" val="1198222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Info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endParaRPr lang="en-US" sz="2000" b="1" dirty="0"/>
          </a:p>
          <a:p>
            <a:pPr>
              <a:buFont typeface="Wingdings" charset="2"/>
              <a:buChar char="Ø"/>
            </a:pPr>
            <a:r>
              <a:rPr lang="en-US" sz="2000" b="1" dirty="0">
                <a:latin typeface="+mj-lt"/>
                <a:ea typeface="+mj-ea"/>
                <a:cs typeface="+mj-cs"/>
              </a:rPr>
              <a:t>docker ps shows running containers.</a:t>
            </a:r>
            <a:endParaRPr lang="en-US" sz="2000" b="1" dirty="0">
              <a:latin typeface="+mj-lt"/>
              <a:ea typeface="+mj-ea"/>
              <a:cs typeface="+mj-cs"/>
              <a:hlinkClick r:id="rId2"/>
            </a:endParaRPr>
          </a:p>
          <a:p>
            <a:pPr>
              <a:buFont typeface="Wingdings" charset="2"/>
              <a:buChar char="Ø"/>
            </a:pPr>
            <a:r>
              <a:rPr lang="en-US" sz="2000" b="1" dirty="0">
                <a:latin typeface="+mj-lt"/>
                <a:ea typeface="+mj-ea"/>
                <a:cs typeface="+mj-cs"/>
              </a:rPr>
              <a:t>docker logs gets logs from container. (You can use a custom log driver, but logs is only available for json-file and journald in 1.10)</a:t>
            </a:r>
            <a:endParaRPr lang="en-US" sz="2000" b="1" dirty="0">
              <a:latin typeface="+mj-lt"/>
              <a:ea typeface="+mj-ea"/>
              <a:cs typeface="+mj-cs"/>
              <a:hlinkClick r:id="rId3"/>
            </a:endParaRPr>
          </a:p>
          <a:p>
            <a:pPr>
              <a:buFont typeface="Wingdings" charset="2"/>
              <a:buChar char="Ø"/>
            </a:pPr>
            <a:r>
              <a:rPr lang="en-US" sz="2000" b="1" dirty="0">
                <a:latin typeface="+mj-lt"/>
                <a:ea typeface="+mj-ea"/>
                <a:cs typeface="+mj-cs"/>
              </a:rPr>
              <a:t>docker inspect looks at all the info on a container (including IP address).</a:t>
            </a:r>
            <a:endParaRPr lang="en-US" sz="2000" b="1" dirty="0">
              <a:latin typeface="+mj-lt"/>
              <a:ea typeface="+mj-ea"/>
              <a:cs typeface="+mj-cs"/>
              <a:hlinkClick r:id="rId4"/>
            </a:endParaRPr>
          </a:p>
          <a:p>
            <a:pPr>
              <a:buFont typeface="Wingdings" charset="2"/>
              <a:buChar char="Ø"/>
            </a:pPr>
            <a:r>
              <a:rPr lang="en-US" sz="2000" b="1" dirty="0">
                <a:latin typeface="+mj-lt"/>
                <a:ea typeface="+mj-ea"/>
                <a:cs typeface="+mj-cs"/>
              </a:rPr>
              <a:t>docker events gets events from container.</a:t>
            </a:r>
            <a:endParaRPr lang="en-US" sz="2000" b="1" dirty="0">
              <a:latin typeface="+mj-lt"/>
              <a:ea typeface="+mj-ea"/>
              <a:cs typeface="+mj-cs"/>
              <a:hlinkClick r:id="rId5"/>
            </a:endParaRPr>
          </a:p>
          <a:p>
            <a:pPr>
              <a:buFont typeface="Wingdings" charset="2"/>
              <a:buChar char="Ø"/>
            </a:pPr>
            <a:r>
              <a:rPr lang="en-US" sz="2000" b="1" dirty="0">
                <a:latin typeface="+mj-lt"/>
                <a:ea typeface="+mj-ea"/>
                <a:cs typeface="+mj-cs"/>
              </a:rPr>
              <a:t>docker port shows public facing port of container.</a:t>
            </a:r>
            <a:endParaRPr lang="en-US" sz="2000" b="1" dirty="0">
              <a:latin typeface="+mj-lt"/>
              <a:ea typeface="+mj-ea"/>
              <a:cs typeface="+mj-cs"/>
              <a:hlinkClick r:id="rId6"/>
            </a:endParaRPr>
          </a:p>
          <a:p>
            <a:pPr>
              <a:buFont typeface="Wingdings" charset="2"/>
              <a:buChar char="Ø"/>
            </a:pPr>
            <a:r>
              <a:rPr lang="en-US" sz="2000" b="1" dirty="0">
                <a:latin typeface="+mj-lt"/>
                <a:ea typeface="+mj-ea"/>
                <a:cs typeface="+mj-cs"/>
              </a:rPr>
              <a:t>docker top shows running processes in container.</a:t>
            </a:r>
            <a:endParaRPr lang="en-US" sz="2000" b="1" dirty="0">
              <a:latin typeface="+mj-lt"/>
              <a:ea typeface="+mj-ea"/>
              <a:cs typeface="+mj-cs"/>
              <a:hlinkClick r:id="rId7"/>
            </a:endParaRPr>
          </a:p>
          <a:p>
            <a:pPr>
              <a:buFont typeface="Wingdings" charset="2"/>
              <a:buChar char="Ø"/>
            </a:pPr>
            <a:r>
              <a:rPr lang="en-US" sz="2000" b="1" dirty="0">
                <a:latin typeface="+mj-lt"/>
                <a:ea typeface="+mj-ea"/>
                <a:cs typeface="+mj-cs"/>
              </a:rPr>
              <a:t>docker stats shows containers' resource usage statistics.</a:t>
            </a:r>
            <a:endParaRPr lang="en-US" sz="2000" b="1" dirty="0">
              <a:latin typeface="+mj-lt"/>
              <a:ea typeface="+mj-ea"/>
              <a:cs typeface="+mj-cs"/>
              <a:hlinkClick r:id="rId8"/>
            </a:endParaRPr>
          </a:p>
          <a:p>
            <a:pPr>
              <a:buFont typeface="Wingdings" charset="2"/>
              <a:buChar char="Ø"/>
            </a:pPr>
            <a:r>
              <a:rPr lang="en-US" sz="2000" b="1" dirty="0">
                <a:latin typeface="+mj-lt"/>
                <a:ea typeface="+mj-ea"/>
                <a:cs typeface="+mj-cs"/>
              </a:rPr>
              <a:t>docker diff shows changed files in the container's FS.</a:t>
            </a:r>
            <a:endParaRPr lang="en-US" sz="2000" b="1" dirty="0">
              <a:latin typeface="+mj-lt"/>
              <a:ea typeface="+mj-ea"/>
              <a:cs typeface="+mj-cs"/>
              <a:hlinkClick r:id="rId9"/>
            </a:endParaRPr>
          </a:p>
          <a:p>
            <a:pPr>
              <a:buFont typeface="Wingdings" charset="2"/>
              <a:buChar char="Ø"/>
            </a:pPr>
            <a:r>
              <a:rPr lang="en-US" sz="2000" b="1" dirty="0" err="1">
                <a:latin typeface="+mj-lt"/>
                <a:ea typeface="+mj-ea"/>
                <a:cs typeface="+mj-cs"/>
              </a:rPr>
              <a:t>docker</a:t>
            </a:r>
            <a:r>
              <a:rPr lang="en-US" sz="2000" b="1" dirty="0">
                <a:latin typeface="+mj-lt"/>
                <a:ea typeface="+mj-ea"/>
                <a:cs typeface="+mj-cs"/>
              </a:rPr>
              <a:t> </a:t>
            </a:r>
            <a:r>
              <a:rPr lang="en-US" sz="2000" b="1" dirty="0" err="1">
                <a:latin typeface="+mj-lt"/>
                <a:ea typeface="+mj-ea"/>
                <a:cs typeface="+mj-cs"/>
              </a:rPr>
              <a:t>ps</a:t>
            </a:r>
            <a:r>
              <a:rPr lang="en-US" sz="2000" b="1" dirty="0">
                <a:latin typeface="+mj-lt"/>
                <a:ea typeface="+mj-ea"/>
                <a:cs typeface="+mj-cs"/>
              </a:rPr>
              <a:t> -a shows running and stopped containers.</a:t>
            </a:r>
          </a:p>
          <a:p>
            <a:pPr>
              <a:buFont typeface="Wingdings" charset="2"/>
              <a:buChar char="Ø"/>
            </a:pPr>
            <a:r>
              <a:rPr lang="en-US" sz="2000" b="1" dirty="0" err="1">
                <a:latin typeface="+mj-lt"/>
                <a:ea typeface="+mj-ea"/>
                <a:cs typeface="+mj-cs"/>
              </a:rPr>
              <a:t>docker</a:t>
            </a:r>
            <a:r>
              <a:rPr lang="en-US" sz="2000" b="1" dirty="0">
                <a:latin typeface="+mj-lt"/>
                <a:ea typeface="+mj-ea"/>
                <a:cs typeface="+mj-cs"/>
              </a:rPr>
              <a:t> stats --all shows a running list of containers.</a:t>
            </a:r>
          </a:p>
        </p:txBody>
      </p:sp>
    </p:spTree>
    <p:extLst>
      <p:ext uri="{BB962C8B-B14F-4D97-AF65-F5344CB8AC3E}">
        <p14:creationId xmlns:p14="http://schemas.microsoft.com/office/powerpoint/2010/main" val="17646230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335"/>
            <a:ext cx="8229600" cy="1143000"/>
          </a:xfrm>
        </p:spPr>
        <p:txBody>
          <a:bodyPr/>
          <a:lstStyle/>
          <a:p>
            <a:r>
              <a:rPr lang="en-US" dirty="0" err="1" smtClean="0"/>
              <a:t>Dockerfile</a:t>
            </a:r>
            <a:r>
              <a:rPr lang="en-US" dirty="0" smtClean="0"/>
              <a:t> Instructions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8763" y="1234223"/>
            <a:ext cx="8229600" cy="551497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 smtClean="0"/>
              <a:t>dockerignore</a:t>
            </a:r>
            <a:endParaRPr lang="en-US" sz="1600" dirty="0">
              <a:hlinkClick r:id="rId2"/>
            </a:endParaRPr>
          </a:p>
          <a:p>
            <a:pPr marL="0" indent="0">
              <a:buNone/>
            </a:pPr>
            <a:r>
              <a:rPr lang="en-US" sz="1600" dirty="0"/>
              <a:t>FROM Sets the Base Image for subsequent instructions.</a:t>
            </a:r>
            <a:endParaRPr lang="en-US" sz="1600" dirty="0">
              <a:hlinkClick r:id="rId3"/>
            </a:endParaRPr>
          </a:p>
          <a:p>
            <a:pPr marL="0" indent="0">
              <a:buNone/>
            </a:pPr>
            <a:r>
              <a:rPr lang="en-US" sz="1600" dirty="0"/>
              <a:t>MAINTAINER Set the Author field of the generated images..</a:t>
            </a:r>
          </a:p>
          <a:p>
            <a:pPr marL="0" indent="0">
              <a:buNone/>
            </a:pPr>
            <a:r>
              <a:rPr lang="en-US" sz="1600" dirty="0"/>
              <a:t>RUN execute any commands in a new layer on top of the current image and commit the results.</a:t>
            </a:r>
          </a:p>
          <a:p>
            <a:pPr marL="0" indent="0">
              <a:buNone/>
            </a:pPr>
            <a:r>
              <a:rPr lang="en-US" sz="1600" dirty="0"/>
              <a:t>CMD provide defaults for an executing container.</a:t>
            </a:r>
          </a:p>
          <a:p>
            <a:pPr marL="0" indent="0">
              <a:buNone/>
            </a:pPr>
            <a:r>
              <a:rPr lang="en-US" sz="1600" dirty="0"/>
              <a:t>EXPOSE informs Docker that the container listens on the specified network ports at runtime. NOTE: does not actually make ports accessible.</a:t>
            </a:r>
          </a:p>
          <a:p>
            <a:pPr marL="0" indent="0">
              <a:buNone/>
            </a:pPr>
            <a:r>
              <a:rPr lang="en-US" sz="1600" dirty="0"/>
              <a:t>ENV sets environment variable.</a:t>
            </a:r>
          </a:p>
          <a:p>
            <a:pPr marL="0" indent="0">
              <a:buNone/>
            </a:pPr>
            <a:r>
              <a:rPr lang="en-US" sz="1600" dirty="0"/>
              <a:t>ADD copies new files, directories or remote file to container. Invalidates caches. Avoid ADD and use COPY instead.</a:t>
            </a:r>
          </a:p>
          <a:p>
            <a:pPr marL="0" indent="0">
              <a:buNone/>
            </a:pPr>
            <a:r>
              <a:rPr lang="en-US" sz="1600" dirty="0"/>
              <a:t>COPY copies new files or directories to container.</a:t>
            </a:r>
          </a:p>
          <a:p>
            <a:pPr marL="0" indent="0">
              <a:buNone/>
            </a:pPr>
            <a:r>
              <a:rPr lang="en-US" sz="1600" dirty="0"/>
              <a:t>ENTRYPOINT configures a container that will run as an executable.</a:t>
            </a:r>
          </a:p>
          <a:p>
            <a:pPr marL="0" indent="0">
              <a:buNone/>
            </a:pPr>
            <a:r>
              <a:rPr lang="en-US" sz="1600" dirty="0"/>
              <a:t>VOLUME creates a mount point for externally mounted volumes or other containers.</a:t>
            </a:r>
          </a:p>
          <a:p>
            <a:pPr marL="0" indent="0">
              <a:buNone/>
            </a:pPr>
            <a:r>
              <a:rPr lang="en-US" sz="1600" dirty="0"/>
              <a:t>USER sets the user name for following RUN / CMD / ENTRYPOINT commands.</a:t>
            </a:r>
          </a:p>
          <a:p>
            <a:pPr marL="0" indent="0">
              <a:buNone/>
            </a:pPr>
            <a:r>
              <a:rPr lang="en-US" sz="1600" dirty="0"/>
              <a:t>WORKDIR sets the working directory.</a:t>
            </a:r>
          </a:p>
          <a:p>
            <a:pPr marL="0" indent="0">
              <a:buNone/>
            </a:pPr>
            <a:r>
              <a:rPr lang="en-US" sz="1600" dirty="0"/>
              <a:t>ARG defines a build-time variable.</a:t>
            </a:r>
          </a:p>
          <a:p>
            <a:pPr marL="0" indent="0">
              <a:buNone/>
            </a:pPr>
            <a:r>
              <a:rPr lang="en-US" sz="1600" dirty="0"/>
              <a:t>ONBUILD adds a trigger instruction when the image is used as the base for another build.</a:t>
            </a:r>
          </a:p>
          <a:p>
            <a:pPr marL="0" indent="0">
              <a:buNone/>
            </a:pPr>
            <a:r>
              <a:rPr lang="en-US" sz="1600" dirty="0"/>
              <a:t>STOPSIGNAL sets the system call signal that will be sent to the container to exit.</a:t>
            </a:r>
          </a:p>
          <a:p>
            <a:pPr marL="0" indent="0">
              <a:buNone/>
            </a:pPr>
            <a:r>
              <a:rPr lang="en-US" sz="1600" dirty="0"/>
              <a:t>LABEL apply key/value metadata to your images, containers, or daemons.</a:t>
            </a:r>
          </a:p>
        </p:txBody>
      </p:sp>
    </p:spTree>
    <p:extLst>
      <p:ext uri="{BB962C8B-B14F-4D97-AF65-F5344CB8AC3E}">
        <p14:creationId xmlns:p14="http://schemas.microsoft.com/office/powerpoint/2010/main" val="398435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err="1"/>
              <a:t>DockerFile</a:t>
            </a:r>
            <a:r>
              <a:rPr lang="en-US" b="1" dirty="0"/>
              <a:t> Best Practices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Char char="Ø"/>
            </a:pPr>
            <a:r>
              <a:rPr lang="en-US" dirty="0" smtClean="0"/>
              <a:t>Keep </a:t>
            </a:r>
            <a:r>
              <a:rPr lang="en-US" dirty="0"/>
              <a:t>common instructions like MAINTAINER and update commands right on top of the </a:t>
            </a:r>
            <a:r>
              <a:rPr lang="en-US" dirty="0" err="1"/>
              <a:t>DockerFile</a:t>
            </a:r>
            <a:r>
              <a:rPr lang="en-US" dirty="0"/>
              <a:t>;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Use </a:t>
            </a:r>
            <a:r>
              <a:rPr lang="en-US" dirty="0"/>
              <a:t>human readable tags while building the images to better manage images;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Avoid </a:t>
            </a:r>
            <a:r>
              <a:rPr lang="en-US" dirty="0"/>
              <a:t>mapping the public port in a </a:t>
            </a:r>
            <a:r>
              <a:rPr lang="en-US" dirty="0" err="1"/>
              <a:t>DockerFile</a:t>
            </a:r>
            <a:r>
              <a:rPr lang="en-US" dirty="0"/>
              <a:t>;</a:t>
            </a:r>
          </a:p>
          <a:p>
            <a:pPr>
              <a:buFont typeface="Wingdings" charset="2"/>
              <a:buChar char="Ø"/>
            </a:pPr>
            <a:r>
              <a:rPr lang="en-US" dirty="0" smtClean="0"/>
              <a:t>As </a:t>
            </a:r>
            <a:r>
              <a:rPr lang="en-US" dirty="0"/>
              <a:t>a best practice, use array syntax for CMD and ENTRYPOINT.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0520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</a:t>
            </a:r>
            <a:r>
              <a:rPr lang="en-US" dirty="0" smtClean="0"/>
              <a:t>Cheat sheet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421" y="1203570"/>
            <a:ext cx="8830101" cy="551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6240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90" y="191222"/>
            <a:ext cx="7772400" cy="83844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Some open source tools for docker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48489" y="1321404"/>
            <a:ext cx="811921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/>
              <a:t>1.Kubernetes.</a:t>
            </a:r>
          </a:p>
          <a:p>
            <a:r>
              <a:rPr lang="en-US" sz="2400" b="1" dirty="0" smtClean="0"/>
              <a:t>2.Dockersh.</a:t>
            </a:r>
          </a:p>
          <a:p>
            <a:r>
              <a:rPr lang="en-US" sz="2400" b="1" dirty="0" smtClean="0"/>
              <a:t>3.Prometheus.</a:t>
            </a:r>
          </a:p>
          <a:p>
            <a:r>
              <a:rPr lang="en-US" sz="2400" b="1" dirty="0" smtClean="0"/>
              <a:t>4.Docker compose.</a:t>
            </a:r>
          </a:p>
          <a:p>
            <a:r>
              <a:rPr lang="en-US" sz="2400" b="1" dirty="0" smtClean="0"/>
              <a:t>5.Kitematic(for mac ).</a:t>
            </a:r>
          </a:p>
          <a:p>
            <a:endParaRPr lang="en-US" sz="24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2215444" y="153811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30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Docker works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2987" y="1600200"/>
            <a:ext cx="8038026" cy="45259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73206" y="5868537"/>
            <a:ext cx="764275" cy="24566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775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Fundamentals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ct val="0"/>
              </a:spcBef>
              <a:buFont typeface="Wingdings" charset="2"/>
              <a:buChar char="Ø"/>
            </a:pPr>
            <a:r>
              <a:rPr lang="en-US" sz="2400" dirty="0">
                <a:latin typeface="+mj-lt"/>
                <a:ea typeface="+mj-ea"/>
                <a:cs typeface="+mj-cs"/>
              </a:rPr>
              <a:t>Docker containerization uses the following operating system features:</a:t>
            </a:r>
          </a:p>
          <a:p>
            <a:pPr>
              <a:spcBef>
                <a:spcPct val="0"/>
              </a:spcBef>
              <a:buFont typeface="Wingdings" charset="2"/>
              <a:buChar char="Ø"/>
            </a:pPr>
            <a:r>
              <a:rPr lang="en-US" sz="2400" dirty="0">
                <a:latin typeface="+mj-lt"/>
                <a:ea typeface="+mj-ea"/>
                <a:cs typeface="+mj-cs"/>
              </a:rPr>
              <a:t>Namespaces serve as the first level of isolation. Makes sure a process running in a container cannot see or affect processes running outside the container.</a:t>
            </a:r>
          </a:p>
          <a:p>
            <a:pPr>
              <a:spcBef>
                <a:spcPct val="0"/>
              </a:spcBef>
              <a:buFont typeface="Wingdings" charset="2"/>
              <a:buChar char="Ø"/>
            </a:pPr>
            <a:r>
              <a:rPr lang="en-US" sz="2400" dirty="0">
                <a:latin typeface="+mj-lt"/>
                <a:ea typeface="+mj-ea"/>
                <a:cs typeface="+mj-cs"/>
              </a:rPr>
              <a:t>Control Groups, the key component of LXC, have resource accounting and limiting as their key functionality.</a:t>
            </a:r>
          </a:p>
          <a:p>
            <a:pPr>
              <a:spcBef>
                <a:spcPct val="0"/>
              </a:spcBef>
              <a:buFont typeface="Wingdings" charset="2"/>
              <a:buChar char="Ø"/>
            </a:pPr>
            <a:r>
              <a:rPr lang="en-US" sz="2400" dirty="0" err="1">
                <a:latin typeface="+mj-lt"/>
                <a:ea typeface="+mj-ea"/>
                <a:cs typeface="+mj-cs"/>
              </a:rPr>
              <a:t>UnionFS</a:t>
            </a:r>
            <a:r>
              <a:rPr lang="en-US" sz="2400" dirty="0">
                <a:latin typeface="+mj-lt"/>
                <a:ea typeface="+mj-ea"/>
                <a:cs typeface="+mj-cs"/>
              </a:rPr>
              <a:t> (</a:t>
            </a:r>
            <a:r>
              <a:rPr lang="en-US" sz="2400" dirty="0" err="1">
                <a:latin typeface="+mj-lt"/>
                <a:ea typeface="+mj-ea"/>
                <a:cs typeface="+mj-cs"/>
              </a:rPr>
              <a:t>FileSystem</a:t>
            </a:r>
            <a:r>
              <a:rPr lang="en-US" sz="2400" dirty="0">
                <a:latin typeface="+mj-lt"/>
                <a:ea typeface="+mj-ea"/>
                <a:cs typeface="+mj-cs"/>
              </a:rPr>
              <a:t>) serves as a building blocks of containers. It creates layers, and, thereby, accounts for Docker’s lightweight and fast features.</a:t>
            </a:r>
          </a:p>
        </p:txBody>
      </p:sp>
    </p:spTree>
    <p:extLst>
      <p:ext uri="{BB962C8B-B14F-4D97-AF65-F5344CB8AC3E}">
        <p14:creationId xmlns:p14="http://schemas.microsoft.com/office/powerpoint/2010/main" val="803277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Basic Docker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Ø"/>
            </a:pPr>
            <a:r>
              <a:rPr lang="en-US" dirty="0"/>
              <a:t>To run any application, </a:t>
            </a:r>
            <a:r>
              <a:rPr lang="en-US" dirty="0" smtClean="0"/>
              <a:t>two steps are required:</a:t>
            </a:r>
            <a:endParaRPr lang="en-US" dirty="0"/>
          </a:p>
          <a:p>
            <a:pPr>
              <a:buFont typeface="Wingdings" charset="2"/>
              <a:buChar char="Ø"/>
            </a:pPr>
            <a:r>
              <a:rPr lang="en-US" b="1" dirty="0"/>
              <a:t>Step 1:</a:t>
            </a:r>
            <a:r>
              <a:rPr lang="en-US" dirty="0"/>
              <a:t> Build an image.</a:t>
            </a:r>
          </a:p>
          <a:p>
            <a:pPr>
              <a:buFont typeface="Wingdings" charset="2"/>
              <a:buChar char="Ø"/>
            </a:pPr>
            <a:r>
              <a:rPr lang="en-US" b="1" dirty="0"/>
              <a:t>Step 2:</a:t>
            </a:r>
            <a:r>
              <a:rPr lang="en-US" dirty="0"/>
              <a:t> Run the container.</a:t>
            </a:r>
          </a:p>
        </p:txBody>
      </p:sp>
    </p:spTree>
    <p:extLst>
      <p:ext uri="{BB962C8B-B14F-4D97-AF65-F5344CB8AC3E}">
        <p14:creationId xmlns:p14="http://schemas.microsoft.com/office/powerpoint/2010/main" val="1843470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Build </a:t>
            </a:r>
            <a:r>
              <a:rPr lang="en-US" b="1" dirty="0"/>
              <a:t>an </a:t>
            </a:r>
            <a:r>
              <a:rPr lang="en-US" b="1" dirty="0" smtClean="0"/>
              <a:t>Image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 smtClean="0"/>
              <a:t>Docker </a:t>
            </a:r>
            <a:r>
              <a:rPr lang="en-US" dirty="0"/>
              <a:t>Image is a read-only template to build containers. An image holds</a:t>
            </a:r>
          </a:p>
          <a:p>
            <a:pPr marL="0" indent="0">
              <a:buNone/>
            </a:pPr>
            <a:r>
              <a:rPr lang="en-US" dirty="0"/>
              <a:t>all the information needed to bootstrap a container, including what processes to run and the configuration data. Every image starts from a base image, and a template is created by using the instructions that are stored in the </a:t>
            </a:r>
            <a:r>
              <a:rPr lang="en-US" dirty="0" err="1"/>
              <a:t>DockerFile</a:t>
            </a:r>
            <a:r>
              <a:rPr lang="en-US" dirty="0"/>
              <a:t>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For </a:t>
            </a:r>
            <a:r>
              <a:rPr lang="en-US" dirty="0"/>
              <a:t>each instruction, a new layer is created on the image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Once images are created, they can be pushed to the central registry, the Docker Index, and made available for use by others.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However</a:t>
            </a:r>
            <a:r>
              <a:rPr lang="en-US" dirty="0"/>
              <a:t>, the Docker Index provides two levels of access permissions to images: public and private.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In </a:t>
            </a:r>
            <a:r>
              <a:rPr lang="en-US" dirty="0"/>
              <a:t>short, public repos are searchable and re-usable, whereas private repos are only accessible to the members who have permissions.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Docker </a:t>
            </a:r>
            <a:r>
              <a:rPr lang="en-US" dirty="0"/>
              <a:t>Client can be used to search for images in the Docker Index.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171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Run </a:t>
            </a:r>
            <a:r>
              <a:rPr lang="en-US" b="1" dirty="0"/>
              <a:t>the Container</a:t>
            </a:r>
          </a:p>
          <a:p>
            <a:pPr marL="0" indent="0">
              <a:buNone/>
            </a:pPr>
            <a:r>
              <a:rPr lang="en-US" sz="2400" dirty="0"/>
              <a:t>Running the container originates from the image we created in the previous step. When a container is launched, a read-write layer is added to the top of the image. After appropriate network and IP address allocation, the desired application can now be run inside the container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0980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90" y="191222"/>
            <a:ext cx="7772400" cy="838443"/>
          </a:xfrm>
        </p:spPr>
        <p:txBody>
          <a:bodyPr>
            <a:normAutofit/>
          </a:bodyPr>
          <a:lstStyle/>
          <a:p>
            <a:r>
              <a:rPr lang="en-US" dirty="0" smtClean="0"/>
              <a:t>Dockers terminology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15444" y="153811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6964" y="1029665"/>
            <a:ext cx="8089149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Docker client: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</a:t>
            </a:r>
            <a:r>
              <a:rPr lang="en-US" dirty="0"/>
              <a:t>C</a:t>
            </a:r>
            <a:r>
              <a:rPr lang="en-US" dirty="0" smtClean="0"/>
              <a:t>ommand line that can be installed on Mac OS X or Windows to control most of the Docker workflow and talk to Docker servers</a:t>
            </a:r>
          </a:p>
          <a:p>
            <a:endParaRPr lang="en-US" dirty="0" smtClean="0"/>
          </a:p>
          <a:p>
            <a:r>
              <a:rPr lang="en-US" b="1" dirty="0"/>
              <a:t>Docker server </a:t>
            </a:r>
            <a:r>
              <a:rPr lang="en-US" b="1" dirty="0" smtClean="0"/>
              <a:t>:</a:t>
            </a:r>
            <a:endParaRPr lang="en-US" dirty="0"/>
          </a:p>
          <a:p>
            <a:r>
              <a:rPr lang="en-US" dirty="0" smtClean="0"/>
              <a:t>     Docker running in daemon mode on a Linux server. The servers starts, runs, and stops/destroys containers.</a:t>
            </a:r>
          </a:p>
          <a:p>
            <a:endParaRPr lang="en-US" dirty="0" smtClean="0"/>
          </a:p>
          <a:p>
            <a:r>
              <a:rPr lang="en-US" b="1" dirty="0" smtClean="0"/>
              <a:t>Docker images</a:t>
            </a:r>
            <a:r>
              <a:rPr lang="en-US" dirty="0" smtClean="0"/>
              <a:t>: </a:t>
            </a:r>
          </a:p>
          <a:p>
            <a:r>
              <a:rPr lang="en-US" dirty="0"/>
              <a:t> </a:t>
            </a:r>
            <a:r>
              <a:rPr lang="en-US" dirty="0" smtClean="0"/>
              <a:t>     Layered </a:t>
            </a:r>
            <a:r>
              <a:rPr lang="en-US" dirty="0" err="1" smtClean="0"/>
              <a:t>filesystems</a:t>
            </a:r>
            <a:r>
              <a:rPr lang="en-US" dirty="0" smtClean="0"/>
              <a:t> described via metadata that represent all the dependencies necessary to run an application.</a:t>
            </a:r>
          </a:p>
          <a:p>
            <a:endParaRPr lang="en-US" dirty="0" smtClean="0"/>
          </a:p>
          <a:p>
            <a:r>
              <a:rPr lang="en-US" b="1" dirty="0" smtClean="0"/>
              <a:t>Docker repository: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</a:t>
            </a:r>
            <a:r>
              <a:rPr lang="en-US" dirty="0"/>
              <a:t>T</a:t>
            </a:r>
            <a:r>
              <a:rPr lang="en-US" dirty="0" smtClean="0"/>
              <a:t>he library of available Docker images, can be public (Docker Hub) or private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5944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490" y="191222"/>
            <a:ext cx="7772400" cy="838443"/>
          </a:xfrm>
        </p:spPr>
        <p:txBody>
          <a:bodyPr>
            <a:normAutofit/>
          </a:bodyPr>
          <a:lstStyle/>
          <a:p>
            <a:r>
              <a:rPr lang="en-US" dirty="0" smtClean="0"/>
              <a:t>Dockers terminology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15444" y="153811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6964" y="1029665"/>
            <a:ext cx="8089149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Docker container:</a:t>
            </a:r>
          </a:p>
          <a:p>
            <a:r>
              <a:rPr lang="en-US" b="1" dirty="0" smtClean="0"/>
              <a:t>      </a:t>
            </a:r>
            <a:r>
              <a:rPr lang="en-US" dirty="0" smtClean="0"/>
              <a:t>A container is a runtime instance of a docker image, a container includes.</a:t>
            </a:r>
          </a:p>
          <a:p>
            <a:r>
              <a:rPr lang="en-US" dirty="0" smtClean="0"/>
              <a:t>             Docker image.</a:t>
            </a:r>
          </a:p>
          <a:p>
            <a:r>
              <a:rPr lang="en-US" dirty="0" smtClean="0"/>
              <a:t>	    Execution environment.</a:t>
            </a:r>
          </a:p>
          <a:p>
            <a:r>
              <a:rPr lang="en-US" dirty="0" smtClean="0"/>
              <a:t>	    A standard set of instructions. </a:t>
            </a:r>
          </a:p>
          <a:p>
            <a:endParaRPr lang="en-US" b="1" dirty="0" smtClean="0"/>
          </a:p>
          <a:p>
            <a:r>
              <a:rPr lang="en-US" b="1" dirty="0" smtClean="0"/>
              <a:t>Docker host:</a:t>
            </a:r>
            <a:r>
              <a:rPr lang="en-US" dirty="0" smtClean="0"/>
              <a:t> </a:t>
            </a:r>
          </a:p>
          <a:p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/>
              <a:t>T</a:t>
            </a:r>
            <a:r>
              <a:rPr lang="en-US" dirty="0" smtClean="0"/>
              <a:t>he underlying Linux operating system that hosts the Docker daemon</a:t>
            </a:r>
          </a:p>
          <a:p>
            <a:endParaRPr lang="en-US" dirty="0" smtClean="0"/>
          </a:p>
          <a:p>
            <a:r>
              <a:rPr lang="en-US" b="1" dirty="0" smtClean="0"/>
              <a:t>Docker Hub :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 </a:t>
            </a:r>
            <a:r>
              <a:rPr lang="en-US" dirty="0" smtClean="0"/>
              <a:t>Public/private repository of Docker images.</a:t>
            </a:r>
          </a:p>
          <a:p>
            <a:r>
              <a:rPr lang="en-US" b="1" dirty="0" smtClean="0"/>
              <a:t>Docker Engine: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</a:t>
            </a:r>
            <a:r>
              <a:rPr lang="en-US" dirty="0"/>
              <a:t>C</a:t>
            </a:r>
            <a:r>
              <a:rPr lang="en-US" dirty="0" smtClean="0"/>
              <a:t>reates and runs Docker containers.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70630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lifecycle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spcBef>
                <a:spcPct val="0"/>
              </a:spcBef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create : creates a container but does not start it.</a:t>
            </a:r>
            <a:endParaRPr lang="en-US" sz="2400" b="1" dirty="0">
              <a:latin typeface="+mj-lt"/>
              <a:ea typeface="+mj-ea"/>
              <a:cs typeface="+mj-cs"/>
              <a:hlinkClick r:id="rId2"/>
            </a:endParaRPr>
          </a:p>
          <a:p>
            <a:pPr>
              <a:spcBef>
                <a:spcPct val="0"/>
              </a:spcBef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rename :allows the container to be renamed.</a:t>
            </a:r>
            <a:endParaRPr lang="en-US" sz="2400" b="1" dirty="0">
              <a:latin typeface="+mj-lt"/>
              <a:ea typeface="+mj-ea"/>
              <a:cs typeface="+mj-cs"/>
              <a:hlinkClick r:id="rId3"/>
            </a:endParaRPr>
          </a:p>
          <a:p>
            <a:pPr>
              <a:spcBef>
                <a:spcPct val="0"/>
              </a:spcBef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run : creates and starts a container in one operation.</a:t>
            </a:r>
            <a:endParaRPr lang="en-US" sz="2400" b="1" dirty="0">
              <a:latin typeface="+mj-lt"/>
              <a:ea typeface="+mj-ea"/>
              <a:cs typeface="+mj-cs"/>
              <a:hlinkClick r:id="rId4"/>
            </a:endParaRPr>
          </a:p>
          <a:p>
            <a:pPr>
              <a:spcBef>
                <a:spcPct val="0"/>
              </a:spcBef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rm : deletes a container.</a:t>
            </a:r>
            <a:endParaRPr lang="en-US" sz="2400" b="1" dirty="0">
              <a:latin typeface="+mj-lt"/>
              <a:ea typeface="+mj-ea"/>
              <a:cs typeface="+mj-cs"/>
              <a:hlinkClick r:id="rId5"/>
            </a:endParaRPr>
          </a:p>
          <a:p>
            <a:pPr>
              <a:spcBef>
                <a:spcPct val="0"/>
              </a:spcBef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docker update : updates a container's resource limits.</a:t>
            </a:r>
            <a:endParaRPr lang="en-US" sz="2400" b="1" dirty="0">
              <a:latin typeface="+mj-lt"/>
              <a:ea typeface="+mj-ea"/>
              <a:cs typeface="+mj-cs"/>
              <a:hlinkClick r:id="rId6"/>
            </a:endParaRPr>
          </a:p>
          <a:p>
            <a:pPr>
              <a:spcBef>
                <a:spcPct val="0"/>
              </a:spcBef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If you want a transient container,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docker</a:t>
            </a:r>
            <a:r>
              <a:rPr lang="en-US" sz="2400" b="1" dirty="0">
                <a:latin typeface="+mj-lt"/>
                <a:ea typeface="+mj-ea"/>
                <a:cs typeface="+mj-cs"/>
              </a:rPr>
              <a:t> run --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rm</a:t>
            </a:r>
            <a:r>
              <a:rPr lang="en-US" sz="2400" b="1" dirty="0">
                <a:latin typeface="+mj-lt"/>
                <a:ea typeface="+mj-ea"/>
                <a:cs typeface="+mj-cs"/>
              </a:rPr>
              <a:t> will remove the container after it stops.</a:t>
            </a:r>
          </a:p>
          <a:p>
            <a:pPr>
              <a:spcBef>
                <a:spcPct val="0"/>
              </a:spcBef>
              <a:buFont typeface="Wingdings" charset="2"/>
              <a:buChar char="Ø"/>
            </a:pPr>
            <a:r>
              <a:rPr lang="en-US" sz="2400" b="1" dirty="0">
                <a:latin typeface="+mj-lt"/>
                <a:ea typeface="+mj-ea"/>
                <a:cs typeface="+mj-cs"/>
              </a:rPr>
              <a:t>If you want to map a directory on the host to a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docker</a:t>
            </a:r>
            <a:r>
              <a:rPr lang="en-US" sz="2400" b="1" dirty="0">
                <a:latin typeface="+mj-lt"/>
                <a:ea typeface="+mj-ea"/>
                <a:cs typeface="+mj-cs"/>
              </a:rPr>
              <a:t> container, </a:t>
            </a:r>
            <a:r>
              <a:rPr lang="en-US" sz="2400" b="1" dirty="0" err="1">
                <a:latin typeface="+mj-lt"/>
                <a:ea typeface="+mj-ea"/>
                <a:cs typeface="+mj-cs"/>
              </a:rPr>
              <a:t>docker</a:t>
            </a:r>
            <a:r>
              <a:rPr lang="en-US" sz="2400" b="1" dirty="0">
                <a:latin typeface="+mj-lt"/>
                <a:ea typeface="+mj-ea"/>
                <a:cs typeface="+mj-cs"/>
              </a:rPr>
              <a:t> run -v $HOSTDIR:$DOCKERDIR.</a:t>
            </a:r>
          </a:p>
        </p:txBody>
      </p:sp>
    </p:spTree>
    <p:extLst>
      <p:ext uri="{BB962C8B-B14F-4D97-AF65-F5344CB8AC3E}">
        <p14:creationId xmlns:p14="http://schemas.microsoft.com/office/powerpoint/2010/main" val="1752671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1740</TotalTime>
  <Words>1098</Words>
  <Application>Microsoft Office PowerPoint</Application>
  <PresentationFormat>On-screen Show (4:3)</PresentationFormat>
  <Paragraphs>114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</vt:lpstr>
      <vt:lpstr>Office Theme</vt:lpstr>
      <vt:lpstr>What is Docker</vt:lpstr>
      <vt:lpstr>How Docker works</vt:lpstr>
      <vt:lpstr>Docker Fundamentals</vt:lpstr>
      <vt:lpstr>Two Basic Docker steps</vt:lpstr>
      <vt:lpstr>Step1</vt:lpstr>
      <vt:lpstr>Step2</vt:lpstr>
      <vt:lpstr>Dockers terminology </vt:lpstr>
      <vt:lpstr>Dockers terminology </vt:lpstr>
      <vt:lpstr>Container lifecycle</vt:lpstr>
      <vt:lpstr>Starting and Stopping </vt:lpstr>
      <vt:lpstr>Docker Info</vt:lpstr>
      <vt:lpstr>Dockerfile Instructions</vt:lpstr>
      <vt:lpstr>DockerFile Best Practices </vt:lpstr>
      <vt:lpstr>Docker Cheat sheet</vt:lpstr>
      <vt:lpstr>Some open source tools for docker</vt:lpstr>
    </vt:vector>
  </TitlesOfParts>
  <Company>place IT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Docker</dc:title>
  <dc:creator>Sam</dc:creator>
  <cp:lastModifiedBy>Mekala, Suresh (Contractor)</cp:lastModifiedBy>
  <cp:revision>24</cp:revision>
  <dcterms:created xsi:type="dcterms:W3CDTF">2016-09-07T16:21:05Z</dcterms:created>
  <dcterms:modified xsi:type="dcterms:W3CDTF">2016-09-13T17:16:52Z</dcterms:modified>
</cp:coreProperties>
</file>

<file path=docProps/thumbnail.jpeg>
</file>